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82" r:id="rId3"/>
    <p:sldId id="281" r:id="rId4"/>
    <p:sldId id="258" r:id="rId5"/>
    <p:sldId id="257" r:id="rId6"/>
    <p:sldId id="259" r:id="rId7"/>
    <p:sldId id="261" r:id="rId8"/>
    <p:sldId id="260" r:id="rId9"/>
    <p:sldId id="262" r:id="rId10"/>
    <p:sldId id="263" r:id="rId11"/>
    <p:sldId id="283" r:id="rId12"/>
    <p:sldId id="264" r:id="rId13"/>
    <p:sldId id="265" r:id="rId14"/>
    <p:sldId id="266" r:id="rId15"/>
    <p:sldId id="267" r:id="rId16"/>
    <p:sldId id="268" r:id="rId17"/>
    <p:sldId id="284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5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17" autoAdjust="0"/>
  </p:normalViewPr>
  <p:slideViewPr>
    <p:cSldViewPr snapToGrid="0">
      <p:cViewPr varScale="1"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85B49-5C45-426C-8E98-CCAF03C51938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BAD90-D064-4B2F-860D-49DFA0B09F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96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大家好，今天我给大家介绍一篇计算机图形学领域的文章，</a:t>
            </a:r>
            <a:r>
              <a:rPr lang="en-US" altLang="zh-CN" dirty="0" err="1"/>
              <a:t>StructureNet</a:t>
            </a:r>
            <a:r>
              <a:rPr lang="zh-CN" altLang="en-US" dirty="0"/>
              <a:t>，用于三维形状生成的层次图网络，发表在会议</a:t>
            </a:r>
            <a:r>
              <a:rPr lang="en-US" altLang="zh-CN" dirty="0"/>
              <a:t>SIGGRAPH Asia 2019</a:t>
            </a:r>
            <a:r>
              <a:rPr lang="zh-CN" altLang="en-US" dirty="0"/>
              <a:t>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2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4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GRASS</a:t>
            </a:r>
            <a:r>
              <a:rPr lang="zh-CN" altLang="en-US" dirty="0"/>
              <a:t>在训练的过程中，由于一个节点可能有多个子节点，所以在合并顺序上具有多样性，而</a:t>
            </a:r>
            <a:r>
              <a:rPr lang="en-US" altLang="zh-CN" dirty="0" err="1"/>
              <a:t>StructureNet</a:t>
            </a:r>
            <a:r>
              <a:rPr lang="zh-CN" altLang="en-US" dirty="0"/>
              <a:t>则将二叉树扩充为多叉树，改用</a:t>
            </a:r>
            <a:r>
              <a:rPr lang="en-US" altLang="zh-CN" dirty="0"/>
              <a:t>graph network</a:t>
            </a:r>
            <a:r>
              <a:rPr lang="zh-CN" altLang="en-US" dirty="0"/>
              <a:t>来进行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99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GRASS</a:t>
            </a:r>
            <a:r>
              <a:rPr lang="zh-CN" altLang="en-US" dirty="0"/>
              <a:t>在处理对称关系时，会记录对称轴</a:t>
            </a:r>
            <a:r>
              <a:rPr lang="en-US" altLang="zh-CN" dirty="0"/>
              <a:t>/</a:t>
            </a:r>
            <a:r>
              <a:rPr lang="zh-CN" altLang="en-US" dirty="0"/>
              <a:t>对称中心，理论上破坏了</a:t>
            </a:r>
            <a:r>
              <a:rPr lang="en-US" altLang="zh-CN" dirty="0"/>
              <a:t>structure</a:t>
            </a:r>
            <a:r>
              <a:rPr lang="zh-CN" altLang="en-US" dirty="0"/>
              <a:t>的信息，而</a:t>
            </a:r>
            <a:r>
              <a:rPr lang="en-US" altLang="zh-CN" dirty="0" err="1"/>
              <a:t>StructureNet</a:t>
            </a:r>
            <a:r>
              <a:rPr lang="zh-CN" altLang="en-US" dirty="0"/>
              <a:t>则只通过</a:t>
            </a:r>
            <a:r>
              <a:rPr lang="en-US" altLang="zh-CN" dirty="0"/>
              <a:t>one-hot</a:t>
            </a:r>
            <a:r>
              <a:rPr lang="zh-CN" altLang="en-US" dirty="0"/>
              <a:t>向量记录对称关系，并没有显式记录对称轴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66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这里简单介绍一下</a:t>
            </a:r>
            <a:r>
              <a:rPr lang="en-US" altLang="zh-CN" dirty="0"/>
              <a:t>graph network</a:t>
            </a:r>
            <a:r>
              <a:rPr lang="zh-CN" altLang="en-US" dirty="0"/>
              <a:t>的操作，在一层中，会存在多个节点，有几何相邻</a:t>
            </a:r>
            <a:r>
              <a:rPr lang="en-US" altLang="zh-CN" dirty="0"/>
              <a:t>/</a:t>
            </a:r>
            <a:r>
              <a:rPr lang="zh-CN" altLang="en-US" dirty="0"/>
              <a:t>对称关系的节点之间连边。</a:t>
            </a:r>
            <a:r>
              <a:rPr lang="en-US" altLang="zh-CN" dirty="0"/>
              <a:t>Graph network</a:t>
            </a:r>
            <a:r>
              <a:rPr lang="zh-CN" altLang="en-US" dirty="0"/>
              <a:t>会进行多个</a:t>
            </a:r>
            <a:r>
              <a:rPr lang="en-US" altLang="zh-CN" dirty="0"/>
              <a:t>iteration</a:t>
            </a:r>
            <a:r>
              <a:rPr lang="zh-CN" altLang="en-US" dirty="0"/>
              <a:t>，每个</a:t>
            </a:r>
            <a:r>
              <a:rPr lang="en-US" altLang="zh-CN" dirty="0"/>
              <a:t>iteration</a:t>
            </a:r>
            <a:r>
              <a:rPr lang="zh-CN" altLang="en-US" dirty="0"/>
              <a:t>的过程是一个信息传递的过程，通过存在的边传递信息，最后合成的点则是把每个</a:t>
            </a:r>
            <a:r>
              <a:rPr lang="en-US" altLang="zh-CN" dirty="0"/>
              <a:t>iteration</a:t>
            </a:r>
            <a:r>
              <a:rPr lang="zh-CN" altLang="en-US" dirty="0"/>
              <a:t>结束后的信息进行一个</a:t>
            </a:r>
            <a:r>
              <a:rPr lang="en-US" altLang="zh-CN" dirty="0"/>
              <a:t>single layer perception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104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Decoder</a:t>
            </a:r>
            <a:r>
              <a:rPr lang="zh-CN" altLang="en-US" dirty="0"/>
              <a:t>的过程分多步，首先，由于不知道该层会有多少个点存在，采取的策略是，假设有</a:t>
            </a:r>
            <a:r>
              <a:rPr lang="en-US" altLang="zh-CN" dirty="0"/>
              <a:t>n</a:t>
            </a:r>
            <a:r>
              <a:rPr lang="zh-CN" altLang="en-US" dirty="0"/>
              <a:t>个点存在，先预测</a:t>
            </a:r>
            <a:r>
              <a:rPr lang="en-US" altLang="zh-CN" dirty="0"/>
              <a:t>n</a:t>
            </a:r>
            <a:r>
              <a:rPr lang="zh-CN" altLang="en-US" dirty="0"/>
              <a:t>个点的值，再把不存在的点去掉，去掉之后，再由存在点的值，来预测对称关系，最后还原出</a:t>
            </a:r>
            <a:r>
              <a:rPr lang="en-US" altLang="zh-CN" dirty="0"/>
              <a:t>graph</a:t>
            </a:r>
            <a:r>
              <a:rPr lang="zh-CN" altLang="en-US" dirty="0"/>
              <a:t>，并同样做两步信息传递。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903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  <a:r>
              <a:rPr lang="zh-CN" altLang="en-US" dirty="0"/>
              <a:t>包含三个部分，重建</a:t>
            </a:r>
            <a:r>
              <a:rPr lang="en-US" altLang="zh-CN" dirty="0"/>
              <a:t>loss</a:t>
            </a:r>
            <a:r>
              <a:rPr lang="zh-CN" altLang="en-US" dirty="0"/>
              <a:t>，结构</a:t>
            </a:r>
            <a:r>
              <a:rPr lang="en-US" altLang="zh-CN" dirty="0"/>
              <a:t>loss</a:t>
            </a:r>
            <a:r>
              <a:rPr lang="zh-CN" altLang="en-US" dirty="0"/>
              <a:t>和</a:t>
            </a:r>
            <a:r>
              <a:rPr lang="en-US" altLang="zh-CN" dirty="0"/>
              <a:t>VAE</a:t>
            </a:r>
            <a:r>
              <a:rPr lang="zh-CN" altLang="en-US" dirty="0"/>
              <a:t>的正则化</a:t>
            </a:r>
            <a:r>
              <a:rPr lang="en-US" altLang="zh-CN" dirty="0"/>
              <a:t>loss</a:t>
            </a:r>
            <a:r>
              <a:rPr lang="zh-CN" altLang="en-US" dirty="0"/>
              <a:t>，重建</a:t>
            </a:r>
            <a:r>
              <a:rPr lang="en-US" altLang="zh-CN" dirty="0"/>
              <a:t>loss</a:t>
            </a:r>
            <a:r>
              <a:rPr lang="zh-CN" altLang="en-US" dirty="0"/>
              <a:t>包括几何还原和输入一样，</a:t>
            </a:r>
            <a:r>
              <a:rPr lang="en-US" altLang="zh-CN" dirty="0"/>
              <a:t>part</a:t>
            </a:r>
            <a:r>
              <a:rPr lang="zh-CN" altLang="en-US" dirty="0"/>
              <a:t>的位置和朝向，子节点和边的存在性，还有叶子节点的判别准确性。如果一个节点被判定为叶子节点，则不会再做图分割。结构化</a:t>
            </a:r>
            <a:r>
              <a:rPr lang="en-US" altLang="zh-CN" dirty="0"/>
              <a:t>loss</a:t>
            </a:r>
            <a:r>
              <a:rPr lang="zh-CN" altLang="en-US" dirty="0"/>
              <a:t>则是因为前面的对称性、连接性都是在</a:t>
            </a:r>
            <a:r>
              <a:rPr lang="en-US" altLang="zh-CN" dirty="0"/>
              <a:t>graph</a:t>
            </a:r>
            <a:r>
              <a:rPr lang="zh-CN" altLang="en-US" dirty="0"/>
              <a:t>的过程中做为隐式信息使用，而显式的对称、连接信息则没有被用到。因此这里的结构</a:t>
            </a:r>
            <a:r>
              <a:rPr lang="en-US" altLang="zh-CN" dirty="0"/>
              <a:t>loss</a:t>
            </a:r>
            <a:r>
              <a:rPr lang="zh-CN" altLang="en-US" dirty="0"/>
              <a:t>就是把这些对称性、连接性信息给利用上。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98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4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这个时重建的效果，</a:t>
            </a:r>
            <a:r>
              <a:rPr lang="en-US" altLang="zh-CN" dirty="0"/>
              <a:t>Origin</a:t>
            </a:r>
            <a:r>
              <a:rPr lang="zh-CN" altLang="en-US" dirty="0"/>
              <a:t>的</a:t>
            </a:r>
            <a:r>
              <a:rPr lang="en-US" altLang="zh-CN" dirty="0"/>
              <a:t>GRASS</a:t>
            </a:r>
            <a:r>
              <a:rPr lang="zh-CN" altLang="en-US" dirty="0"/>
              <a:t>是在</a:t>
            </a:r>
            <a:r>
              <a:rPr lang="en-US" altLang="zh-CN" dirty="0" err="1"/>
              <a:t>shapenet</a:t>
            </a:r>
            <a:r>
              <a:rPr lang="zh-CN" altLang="en-US" dirty="0"/>
              <a:t>上训练的，没有</a:t>
            </a:r>
            <a:r>
              <a:rPr lang="en-US" altLang="zh-CN" dirty="0"/>
              <a:t>edges</a:t>
            </a:r>
            <a:r>
              <a:rPr lang="zh-CN" altLang="en-US" dirty="0"/>
              <a:t>的</a:t>
            </a:r>
            <a:r>
              <a:rPr lang="en-US" altLang="zh-CN" dirty="0" err="1"/>
              <a:t>structurenet</a:t>
            </a:r>
            <a:r>
              <a:rPr lang="zh-CN" altLang="en-US" dirty="0"/>
              <a:t>在对称性、连接上效果都没那么好。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732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这个是与点云工作的比较，</a:t>
            </a:r>
            <a:r>
              <a:rPr lang="en-US" altLang="zh-CN" dirty="0" err="1"/>
              <a:t>structurenet</a:t>
            </a:r>
            <a:r>
              <a:rPr lang="zh-CN" altLang="en-US" dirty="0"/>
              <a:t>的细节还原效果更好，且噪点要少得多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220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这一张图是对</a:t>
            </a:r>
            <a:r>
              <a:rPr lang="en-US" altLang="zh-CN" dirty="0"/>
              <a:t>latent</a:t>
            </a:r>
            <a:r>
              <a:rPr lang="zh-CN" altLang="en-US" dirty="0"/>
              <a:t>空间的</a:t>
            </a:r>
            <a:r>
              <a:rPr lang="en-US" altLang="zh-CN" dirty="0"/>
              <a:t>novelty</a:t>
            </a:r>
            <a:r>
              <a:rPr lang="zh-CN" altLang="en-US" dirty="0"/>
              <a:t>和</a:t>
            </a:r>
            <a:r>
              <a:rPr lang="en-US" altLang="zh-CN" dirty="0"/>
              <a:t>quantity</a:t>
            </a:r>
            <a:r>
              <a:rPr lang="zh-CN" altLang="en-US" dirty="0"/>
              <a:t>的衡量，左边是随机选取</a:t>
            </a:r>
            <a:r>
              <a:rPr lang="en-US" altLang="zh-CN" dirty="0"/>
              <a:t>latent</a:t>
            </a:r>
            <a:r>
              <a:rPr lang="zh-CN" altLang="en-US" dirty="0"/>
              <a:t>点生成的</a:t>
            </a:r>
            <a:r>
              <a:rPr lang="en-US" altLang="zh-CN" dirty="0"/>
              <a:t>shape</a:t>
            </a:r>
            <a:r>
              <a:rPr lang="zh-CN" altLang="en-US" dirty="0"/>
              <a:t>，然后在数据集中找最相近的</a:t>
            </a:r>
            <a:r>
              <a:rPr lang="en-US" altLang="zh-CN" dirty="0"/>
              <a:t>shape</a:t>
            </a:r>
            <a:r>
              <a:rPr lang="zh-CN" altLang="en-US" dirty="0"/>
              <a:t>，可以发现，</a:t>
            </a:r>
            <a:r>
              <a:rPr lang="en-US" altLang="zh-CN" dirty="0" err="1"/>
              <a:t>structurenet</a:t>
            </a:r>
            <a:r>
              <a:rPr lang="zh-CN" altLang="en-US" dirty="0"/>
              <a:t>生成了数据集中完全不一样的形状。右边则是多样性的展示。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65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164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</a:t>
            </a:r>
            <a:r>
              <a:rPr lang="en-US" altLang="zh-CN" dirty="0"/>
              <a:t>latent space</a:t>
            </a:r>
            <a:r>
              <a:rPr lang="zh-CN" altLang="en-US" dirty="0"/>
              <a:t>上插值的比较，由于</a:t>
            </a:r>
            <a:r>
              <a:rPr lang="en-US" altLang="zh-CN" dirty="0" err="1"/>
              <a:t>structurenet</a:t>
            </a:r>
            <a:r>
              <a:rPr lang="zh-CN" altLang="en-US" dirty="0"/>
              <a:t>带有结构化信息，所以表示更加</a:t>
            </a:r>
            <a:r>
              <a:rPr lang="en-US" altLang="zh-CN" dirty="0"/>
              <a:t>discrete</a:t>
            </a:r>
            <a:r>
              <a:rPr lang="zh-CN" altLang="en-US" dirty="0"/>
              <a:t>，插值的过程有较大的</a:t>
            </a:r>
            <a:r>
              <a:rPr lang="en-US" altLang="zh-CN" dirty="0"/>
              <a:t>structure</a:t>
            </a:r>
            <a:r>
              <a:rPr lang="zh-CN" altLang="en-US" dirty="0"/>
              <a:t>变化，而点云方法则更像一个模糊的过程，中间的结果噪点较多，且变化较少。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882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这一部分是对</a:t>
            </a:r>
            <a:r>
              <a:rPr lang="en-US" altLang="zh-CN" dirty="0"/>
              <a:t>part</a:t>
            </a:r>
            <a:r>
              <a:rPr lang="zh-CN" altLang="en-US" dirty="0"/>
              <a:t>的插值，在</a:t>
            </a:r>
            <a:r>
              <a:rPr lang="en-US" altLang="zh-CN" dirty="0"/>
              <a:t>encoder</a:t>
            </a:r>
            <a:r>
              <a:rPr lang="zh-CN" altLang="en-US" dirty="0"/>
              <a:t>中将左边的靠背和座椅分别逐渐换成右边的，再</a:t>
            </a:r>
            <a:r>
              <a:rPr lang="en-US" altLang="zh-CN" dirty="0"/>
              <a:t>decoder</a:t>
            </a:r>
            <a:r>
              <a:rPr lang="zh-CN" altLang="en-US" dirty="0"/>
              <a:t>出来，可以发现，插值后其他的</a:t>
            </a:r>
            <a:r>
              <a:rPr lang="en-US" altLang="zh-CN" dirty="0"/>
              <a:t>part</a:t>
            </a:r>
            <a:r>
              <a:rPr lang="zh-CN" altLang="en-US" dirty="0"/>
              <a:t>也会随之变化来适应这一部分的改变，而且最后的记过不一定能达到目标一样的</a:t>
            </a:r>
            <a:r>
              <a:rPr lang="en-US" altLang="zh-CN" dirty="0"/>
              <a:t>part</a:t>
            </a:r>
            <a:r>
              <a:rPr lang="zh-CN" altLang="en-US" dirty="0"/>
              <a:t>，因为模型会自动进行调整（第二行）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702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Shape</a:t>
            </a:r>
            <a:r>
              <a:rPr lang="zh-CN" altLang="en-US" dirty="0"/>
              <a:t>上的插值结果也很好，如右边最上面柜子的插值，隔板数量逐渐增加，这是过去的方法很难做到的。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72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现在图形学关于形状生成一个最常用的思考就是，通过学习一个很好的</a:t>
            </a:r>
            <a:r>
              <a:rPr lang="en-US" altLang="zh-CN" dirty="0"/>
              <a:t>latent</a:t>
            </a:r>
            <a:r>
              <a:rPr lang="zh-CN" altLang="en-US" dirty="0"/>
              <a:t>表达，然后通过重新训练</a:t>
            </a:r>
            <a:r>
              <a:rPr lang="en-US" altLang="zh-CN" dirty="0"/>
              <a:t>encoder</a:t>
            </a:r>
            <a:r>
              <a:rPr lang="zh-CN" altLang="en-US" dirty="0"/>
              <a:t>，将</a:t>
            </a:r>
            <a:r>
              <a:rPr lang="en-US" altLang="zh-CN" dirty="0"/>
              <a:t>image</a:t>
            </a:r>
            <a:r>
              <a:rPr lang="zh-CN" altLang="en-US" dirty="0"/>
              <a:t>和或者其他的信息映射到</a:t>
            </a:r>
            <a:r>
              <a:rPr lang="en-US" altLang="zh-CN" dirty="0"/>
              <a:t>latent space</a:t>
            </a:r>
            <a:r>
              <a:rPr lang="zh-CN" altLang="en-US" dirty="0"/>
              <a:t>，然后进行</a:t>
            </a:r>
            <a:r>
              <a:rPr lang="en-US" altLang="zh-CN" dirty="0"/>
              <a:t>decoder</a:t>
            </a:r>
            <a:r>
              <a:rPr lang="zh-CN" altLang="en-US" dirty="0"/>
              <a:t>的生成。图中展示了分别使用该</a:t>
            </a:r>
            <a:r>
              <a:rPr lang="en-US" altLang="zh-CN" dirty="0"/>
              <a:t>decoder</a:t>
            </a:r>
            <a:r>
              <a:rPr lang="zh-CN" altLang="en-US" dirty="0"/>
              <a:t>训练</a:t>
            </a:r>
            <a:r>
              <a:rPr lang="en-US" altLang="zh-CN" dirty="0"/>
              <a:t>image reconstruction</a:t>
            </a:r>
            <a:r>
              <a:rPr lang="zh-CN" altLang="en-US" dirty="0"/>
              <a:t>和</a:t>
            </a:r>
            <a:r>
              <a:rPr lang="en-US" altLang="zh-CN" dirty="0"/>
              <a:t>partial </a:t>
            </a:r>
            <a:r>
              <a:rPr lang="zh-CN" altLang="en-US" dirty="0"/>
              <a:t>点云</a:t>
            </a:r>
            <a:r>
              <a:rPr lang="en-US" altLang="zh-CN" dirty="0"/>
              <a:t>reconstruction</a:t>
            </a:r>
            <a:r>
              <a:rPr lang="zh-CN" altLang="en-US" dirty="0"/>
              <a:t>的结果。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780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还有一个比较复杂的任务是</a:t>
            </a:r>
            <a:r>
              <a:rPr lang="en-US" altLang="zh-CN" dirty="0"/>
              <a:t>editing</a:t>
            </a:r>
            <a:r>
              <a:rPr lang="zh-CN" altLang="en-US" dirty="0"/>
              <a:t>，如上图黄色部分，就是说用户希望修改黄色部分，然后整个</a:t>
            </a:r>
            <a:r>
              <a:rPr lang="en-US" altLang="zh-CN" dirty="0"/>
              <a:t>shape</a:t>
            </a:r>
            <a:r>
              <a:rPr lang="zh-CN" altLang="en-US" dirty="0"/>
              <a:t>也能够适应这个变化。前面大家记得，直接修改</a:t>
            </a:r>
            <a:r>
              <a:rPr lang="en-US" altLang="zh-CN" dirty="0"/>
              <a:t>encoder</a:t>
            </a:r>
            <a:r>
              <a:rPr lang="zh-CN" altLang="en-US" dirty="0"/>
              <a:t>不一定能得到满足用户的需求。文章基于了一个假设，就是具有相似</a:t>
            </a:r>
            <a:r>
              <a:rPr lang="en-US" altLang="zh-CN" dirty="0"/>
              <a:t>structure</a:t>
            </a:r>
            <a:r>
              <a:rPr lang="zh-CN" altLang="en-US" dirty="0"/>
              <a:t>的</a:t>
            </a:r>
            <a:r>
              <a:rPr lang="en-US" altLang="zh-CN" dirty="0"/>
              <a:t>shape</a:t>
            </a:r>
            <a:r>
              <a:rPr lang="zh-CN" altLang="en-US" dirty="0"/>
              <a:t>在</a:t>
            </a:r>
            <a:r>
              <a:rPr lang="en-US" altLang="zh-CN" dirty="0"/>
              <a:t>latent</a:t>
            </a:r>
            <a:r>
              <a:rPr lang="zh-CN" altLang="en-US" dirty="0"/>
              <a:t>上的距离也不远，所以在</a:t>
            </a:r>
            <a:r>
              <a:rPr lang="en-US" altLang="zh-CN" dirty="0"/>
              <a:t>edit</a:t>
            </a:r>
            <a:r>
              <a:rPr lang="zh-CN" altLang="en-US" dirty="0"/>
              <a:t>一个</a:t>
            </a:r>
            <a:r>
              <a:rPr lang="en-US" altLang="zh-CN" dirty="0"/>
              <a:t>part</a:t>
            </a:r>
            <a:r>
              <a:rPr lang="zh-CN" altLang="en-US" dirty="0"/>
              <a:t>的时候，通过在</a:t>
            </a:r>
            <a:r>
              <a:rPr lang="en-US" altLang="zh-CN" dirty="0"/>
              <a:t>latent</a:t>
            </a:r>
            <a:r>
              <a:rPr lang="zh-CN" altLang="en-US" dirty="0"/>
              <a:t>空间上进行局部搜索，然后通过优化的方法找到满足这个</a:t>
            </a:r>
            <a:r>
              <a:rPr lang="en-US" altLang="zh-CN" dirty="0"/>
              <a:t>part</a:t>
            </a:r>
            <a:r>
              <a:rPr lang="zh-CN" altLang="en-US" dirty="0"/>
              <a:t>一样的其他</a:t>
            </a:r>
            <a:r>
              <a:rPr lang="en-US" altLang="zh-CN" dirty="0"/>
              <a:t>shape</a:t>
            </a:r>
            <a:r>
              <a:rPr lang="zh-CN" altLang="en-US" dirty="0"/>
              <a:t>。点云的编辑则是先由点云还原得到</a:t>
            </a:r>
            <a:r>
              <a:rPr lang="en-US" altLang="zh-CN" dirty="0"/>
              <a:t>shape</a:t>
            </a:r>
            <a:r>
              <a:rPr lang="zh-CN" altLang="en-US" dirty="0"/>
              <a:t>，然后再进行和上面相似的修改过程。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628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Failure case</a:t>
            </a:r>
            <a:r>
              <a:rPr lang="zh-CN" altLang="en-US" dirty="0"/>
              <a:t>主要还是因为空间不够完美，输入数据中较大的噪声，以及由于点云的维度较高，所以一些点云的还原效果不好。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79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097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简单总结一下，</a:t>
            </a:r>
            <a:r>
              <a:rPr lang="en-US" altLang="zh-CN" dirty="0"/>
              <a:t>Structure Net</a:t>
            </a:r>
            <a:r>
              <a:rPr lang="zh-CN" altLang="en-US" dirty="0"/>
              <a:t>提出了一种将结构化信息</a:t>
            </a:r>
            <a:r>
              <a:rPr lang="en-US" altLang="zh-CN" dirty="0"/>
              <a:t>encode</a:t>
            </a:r>
            <a:r>
              <a:rPr lang="zh-CN" altLang="en-US" dirty="0"/>
              <a:t>到数据表示中的方法，通过分层的图结构实现结构化的几何图形表示，相比于以往的模型，它的</a:t>
            </a:r>
            <a:r>
              <a:rPr lang="en-US" altLang="zh-CN" dirty="0"/>
              <a:t>latent space</a:t>
            </a:r>
            <a:r>
              <a:rPr lang="zh-CN" altLang="en-US" dirty="0"/>
              <a:t>相对来说具有一定的离散性，生成的结果更加多样性，且噪声较少。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69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首先我简单介绍一下几何体的表示方法，在计算机图形学中，通常有三种表示一个三维几何体的方法，点云、体素、和</a:t>
            </a:r>
            <a:r>
              <a:rPr lang="en-US" altLang="zh-CN" dirty="0"/>
              <a:t>mesh</a:t>
            </a:r>
            <a:r>
              <a:rPr lang="zh-CN" altLang="en-US" dirty="0"/>
              <a:t>，其中效果最好的当然是</a:t>
            </a:r>
            <a:r>
              <a:rPr lang="en-US" altLang="zh-CN" dirty="0"/>
              <a:t>mesh</a:t>
            </a:r>
            <a:r>
              <a:rPr lang="zh-CN" altLang="en-US" dirty="0"/>
              <a:t>，但是由于</a:t>
            </a:r>
            <a:r>
              <a:rPr lang="en-US" altLang="zh-CN" dirty="0"/>
              <a:t>mesh</a:t>
            </a:r>
            <a:r>
              <a:rPr lang="zh-CN" altLang="en-US" dirty="0"/>
              <a:t>复杂的拓扑结构，不适用于网络的计算层，所以一般都用点云和体素。</a:t>
            </a:r>
            <a:r>
              <a:rPr lang="en-US" altLang="zh-CN" dirty="0"/>
              <a:t>Bounding box</a:t>
            </a:r>
            <a:r>
              <a:rPr lang="zh-CN" altLang="en-US" dirty="0"/>
              <a:t>是常用的描述</a:t>
            </a:r>
            <a:r>
              <a:rPr lang="en-US" altLang="zh-CN" dirty="0"/>
              <a:t>part</a:t>
            </a:r>
            <a:r>
              <a:rPr lang="zh-CN" altLang="en-US" dirty="0"/>
              <a:t>的方法，为了统一，通常每个</a:t>
            </a:r>
            <a:r>
              <a:rPr lang="en-US" altLang="zh-CN" dirty="0"/>
              <a:t>part</a:t>
            </a:r>
            <a:r>
              <a:rPr lang="zh-CN" altLang="en-US" dirty="0"/>
              <a:t>都会归一化到同样的</a:t>
            </a:r>
            <a:r>
              <a:rPr lang="en-US" altLang="zh-CN" dirty="0"/>
              <a:t>size</a:t>
            </a:r>
            <a:r>
              <a:rPr lang="zh-CN" altLang="en-US" dirty="0"/>
              <a:t>、位置、方向，而</a:t>
            </a:r>
            <a:r>
              <a:rPr lang="en-US" altLang="zh-CN" dirty="0"/>
              <a:t>bounding box</a:t>
            </a:r>
            <a:r>
              <a:rPr lang="zh-CN" altLang="en-US" dirty="0"/>
              <a:t>则表示了每个</a:t>
            </a:r>
            <a:r>
              <a:rPr lang="en-US" altLang="zh-CN" dirty="0"/>
              <a:t>part</a:t>
            </a:r>
            <a:r>
              <a:rPr lang="zh-CN" altLang="en-US" dirty="0"/>
              <a:t>的实际</a:t>
            </a:r>
            <a:r>
              <a:rPr lang="en-US" altLang="zh-CN" dirty="0"/>
              <a:t>size</a:t>
            </a:r>
            <a:r>
              <a:rPr lang="zh-CN" altLang="en-US" dirty="0"/>
              <a:t>，</a:t>
            </a:r>
            <a:r>
              <a:rPr lang="en-US" altLang="zh-CN" dirty="0"/>
              <a:t>position</a:t>
            </a:r>
            <a:r>
              <a:rPr lang="zh-CN" altLang="en-US" dirty="0"/>
              <a:t>，</a:t>
            </a:r>
            <a:r>
              <a:rPr lang="en-US" altLang="zh-CN" dirty="0"/>
              <a:t>orientation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24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做三维几何体的生成很早就有，如</a:t>
            </a:r>
            <a:r>
              <a:rPr lang="en-US" altLang="zh-CN" dirty="0"/>
              <a:t>2016</a:t>
            </a:r>
            <a:r>
              <a:rPr lang="zh-CN" altLang="en-US" dirty="0"/>
              <a:t>年的</a:t>
            </a:r>
            <a:r>
              <a:rPr lang="en-US" altLang="zh-CN" dirty="0"/>
              <a:t>3D GAN</a:t>
            </a:r>
            <a:r>
              <a:rPr lang="zh-CN" altLang="en-US" dirty="0"/>
              <a:t>，直接把</a:t>
            </a:r>
            <a:r>
              <a:rPr lang="en-US" altLang="zh-CN" dirty="0"/>
              <a:t>2D</a:t>
            </a:r>
            <a:r>
              <a:rPr lang="zh-CN" altLang="en-US" dirty="0"/>
              <a:t>的</a:t>
            </a:r>
            <a:r>
              <a:rPr lang="en-US" altLang="zh-CN" dirty="0"/>
              <a:t>GAN</a:t>
            </a:r>
            <a:r>
              <a:rPr lang="zh-CN" altLang="en-US" dirty="0"/>
              <a:t>模型往</a:t>
            </a:r>
            <a:r>
              <a:rPr lang="en-US" altLang="zh-CN" dirty="0"/>
              <a:t>3D</a:t>
            </a:r>
            <a:r>
              <a:rPr lang="zh-CN" altLang="en-US" dirty="0"/>
              <a:t>上套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64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但是这样出来的结果存在一个问题，也就是说中间插值的效果“不好”，为什么说不好呢，因为没有考虑到结构化的信息，所以插值是一个整体性的插值，局部很容易出现噪声或者不合理的形状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1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结构化是指，对于一个几何体，由于它是由多个</a:t>
            </a:r>
            <a:r>
              <a:rPr lang="en-US" altLang="zh-CN" dirty="0"/>
              <a:t>part</a:t>
            </a:r>
            <a:r>
              <a:rPr lang="zh-CN" altLang="en-US" dirty="0"/>
              <a:t>拼接而成的，所以可以利用</a:t>
            </a:r>
            <a:r>
              <a:rPr lang="en-US" altLang="zh-CN" dirty="0"/>
              <a:t>part</a:t>
            </a:r>
            <a:r>
              <a:rPr lang="zh-CN" altLang="en-US" dirty="0"/>
              <a:t>之间的位置关系信息，来优化结果的生成。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年的</a:t>
            </a:r>
            <a:r>
              <a:rPr lang="en-US" altLang="zh-CN" dirty="0"/>
              <a:t>GRASS</a:t>
            </a:r>
            <a:r>
              <a:rPr lang="zh-CN" altLang="en-US" dirty="0"/>
              <a:t>最先提出使用</a:t>
            </a:r>
            <a:r>
              <a:rPr lang="en-US" altLang="zh-CN" dirty="0" err="1"/>
              <a:t>RvNN</a:t>
            </a:r>
            <a:r>
              <a:rPr lang="zh-CN" altLang="en-US" dirty="0"/>
              <a:t>来作为</a:t>
            </a:r>
            <a:r>
              <a:rPr lang="en-US" altLang="zh-CN" dirty="0"/>
              <a:t>Autoencoder</a:t>
            </a:r>
            <a:r>
              <a:rPr lang="zh-CN" altLang="en-US" dirty="0"/>
              <a:t>来获取低维的结构化信息。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15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这里简单介绍一下</a:t>
            </a:r>
            <a:r>
              <a:rPr lang="en-US" altLang="zh-CN" dirty="0"/>
              <a:t>GRASS</a:t>
            </a:r>
            <a:r>
              <a:rPr lang="zh-CN" altLang="en-US" dirty="0"/>
              <a:t>，在这篇工作中，它对结构化信息进行了整合，即对于相接触的两个</a:t>
            </a:r>
            <a:r>
              <a:rPr lang="en-US" altLang="zh-CN" dirty="0"/>
              <a:t>part</a:t>
            </a:r>
            <a:r>
              <a:rPr lang="zh-CN" altLang="en-US" dirty="0"/>
              <a:t>，它们之间有两种关系，第一种是简单的拼接，剩下的是特殊的对称，包含三种。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1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如右图，一个椅子可以通过这些关系形成一棵树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GRASS</a:t>
            </a:r>
            <a:r>
              <a:rPr lang="zh-CN" altLang="en-US" dirty="0"/>
              <a:t>中，作者采用不同的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来处理不同的关系，</a:t>
            </a:r>
            <a:r>
              <a:rPr lang="en-US" altLang="zh-CN" dirty="0"/>
              <a:t>encoder</a:t>
            </a:r>
            <a:r>
              <a:rPr lang="zh-CN" altLang="en-US" dirty="0"/>
              <a:t>的时候知道</a:t>
            </a:r>
            <a:r>
              <a:rPr lang="en-US" altLang="zh-CN" dirty="0" err="1"/>
              <a:t>gt</a:t>
            </a:r>
            <a:r>
              <a:rPr lang="zh-CN" altLang="en-US" dirty="0"/>
              <a:t>，</a:t>
            </a:r>
            <a:r>
              <a:rPr lang="en-US" altLang="zh-CN" dirty="0"/>
              <a:t>decoder</a:t>
            </a:r>
            <a:r>
              <a:rPr lang="zh-CN" altLang="en-US" dirty="0"/>
              <a:t>的时候使用一个</a:t>
            </a:r>
            <a:r>
              <a:rPr lang="en-US" altLang="zh-CN" dirty="0" err="1"/>
              <a:t>NodeClassifier</a:t>
            </a:r>
            <a:r>
              <a:rPr lang="zh-CN" altLang="en-US" dirty="0"/>
              <a:t>决定要采用哪个</a:t>
            </a:r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BAD90-D064-4B2F-860D-49DFA0B09F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5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2018-79DF-4420-9DFD-2DEE0D078D5E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06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256B-6B26-46F8-9AF8-F75B1B73134D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5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0FB5-EAB5-40C5-9364-ED0EA9CD90EE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432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97FA-76AA-4786-95CD-CD9F667EDB0A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155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0E6D2-F9B7-4D1A-9FE1-99E127610B32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2413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A9D06-D17A-4885-9F8D-81CC9DA208A0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88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FA9B0-5C84-41A8-B541-29BA9A83D26B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746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7EB5-7E6D-44A8-B23B-4E23EAFB5B1D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46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20985-BE11-48B0-B737-B3E0FCA42DA2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69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ABE0-336F-4DD0-8566-5652A2D9393E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211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6C8CD-C5FE-4EC2-B785-E88C4B68782B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09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7BF99-3437-4333-9C07-0D1E6B6C9D5A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62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A5F6-DA01-4F2E-AE92-E6431B355E6A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81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F0FE-EB7A-433D-9F31-03A0ABCE9FBD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14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DFBB9-4642-4D5E-8EC8-ED39334482E4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38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0098-A7FF-4227-AB86-E9DCBCFC932B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05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3F38A-929F-4727-8894-0FC35DB470AC}" type="datetime1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F13019E-CEFD-457B-8C18-84E319A948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09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9B1ECA-0992-4638-926C-14F5B47FF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96" y="2133454"/>
            <a:ext cx="8744044" cy="2591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8DA04F-D594-4CF7-A9F1-51E2DF8E910E}"/>
              </a:ext>
            </a:extLst>
          </p:cNvPr>
          <p:cNvSpPr txBox="1"/>
          <p:nvPr/>
        </p:nvSpPr>
        <p:spPr>
          <a:xfrm>
            <a:off x="912340" y="255285"/>
            <a:ext cx="10367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STRUCTURENET: </a:t>
            </a:r>
          </a:p>
          <a:p>
            <a:r>
              <a:rPr lang="en-US" altLang="zh-CN" sz="3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Hierarchical Graph Networks for 3D Shape Generation</a:t>
            </a:r>
            <a:r>
              <a:rPr lang="en-US" altLang="zh-CN" sz="3600" b="1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</a:t>
            </a:r>
            <a:endParaRPr lang="zh-CN" altLang="en-US" sz="36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51F008-5FBE-4A2C-9B4A-049A78A5BC14}"/>
              </a:ext>
            </a:extLst>
          </p:cNvPr>
          <p:cNvSpPr txBox="1"/>
          <p:nvPr/>
        </p:nvSpPr>
        <p:spPr>
          <a:xfrm>
            <a:off x="9465013" y="5554494"/>
            <a:ext cx="229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1901111327</a:t>
            </a:r>
          </a:p>
          <a:p>
            <a:pPr algn="r"/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CFCS, Hongda Jiang</a:t>
            </a:r>
            <a:endParaRPr lang="zh-CN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5CA195-40C6-4EDD-A8F5-EFA09697B047}"/>
              </a:ext>
            </a:extLst>
          </p:cNvPr>
          <p:cNvSpPr txBox="1"/>
          <p:nvPr/>
        </p:nvSpPr>
        <p:spPr>
          <a:xfrm>
            <a:off x="2326896" y="6334780"/>
            <a:ext cx="8744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1. Mo, </a:t>
            </a:r>
            <a:r>
              <a:rPr lang="en-US" altLang="zh-CN" sz="14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Kaichun</a:t>
            </a:r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et al. "</a:t>
            </a:r>
            <a:r>
              <a:rPr lang="en-US" altLang="zh-CN" sz="14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StructureNet</a:t>
            </a:r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: hierarchical graph networks for 3D shape generation." </a:t>
            </a:r>
            <a:r>
              <a:rPr lang="en-US" altLang="zh-CN" sz="1400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ACM Transactions on Graphics (TOG)</a:t>
            </a:r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 38.6 (2019): 1-19.</a:t>
            </a:r>
            <a:endParaRPr lang="zh-CN" alt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3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0F8292-DCA3-4BE1-A1EC-0ED35E4E3C66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Related Work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2442DE-2BCF-41AC-97BD-C7E8E3E553D2}"/>
              </a:ext>
            </a:extLst>
          </p:cNvPr>
          <p:cNvSpPr txBox="1"/>
          <p:nvPr/>
        </p:nvSpPr>
        <p:spPr>
          <a:xfrm>
            <a:off x="6032620" y="4391164"/>
            <a:ext cx="129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GRASS</a:t>
            </a:r>
            <a:r>
              <a:rPr lang="en-US" altLang="zh-CN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A4E529-6532-42B8-9180-B8AFFB6CD2D1}"/>
              </a:ext>
            </a:extLst>
          </p:cNvPr>
          <p:cNvSpPr txBox="1"/>
          <p:nvPr/>
        </p:nvSpPr>
        <p:spPr>
          <a:xfrm>
            <a:off x="2223319" y="6334780"/>
            <a:ext cx="8911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1. Li, Jun, et al. "Grass: Generative recursive autoencoders for shape structures." ACM Transactions on Graphics (TOG) 36.4 (2017): 1-14.</a:t>
            </a:r>
            <a:endParaRPr lang="zh-CN" alt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9E7215-C673-4649-B6D8-69743A1B4852}"/>
              </a:ext>
            </a:extLst>
          </p:cNvPr>
          <p:cNvSpPr txBox="1"/>
          <p:nvPr/>
        </p:nvSpPr>
        <p:spPr>
          <a:xfrm>
            <a:off x="3200400" y="4815840"/>
            <a:ext cx="6873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Parts relations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AE and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Training and testing stages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C9F5CB-0488-4D87-BCFB-728B3632E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70" y="1287624"/>
            <a:ext cx="5837426" cy="288823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A33161-CFBE-4B5E-949F-5F84E0A0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71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DCFDF19-0A70-4A72-8C35-A49AD052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514"/>
          </a:xfrm>
        </p:spPr>
        <p:txBody>
          <a:bodyPr/>
          <a:lstStyle/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73265B-6338-496B-9FA6-A34E0BFF9D4D}"/>
              </a:ext>
            </a:extLst>
          </p:cNvPr>
          <p:cNvSpPr txBox="1"/>
          <p:nvPr/>
        </p:nvSpPr>
        <p:spPr>
          <a:xfrm>
            <a:off x="3281680" y="1686560"/>
            <a:ext cx="7599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Network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Conclusion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356BC8-E77B-4DBD-80EF-BD3CCC80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18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52931A1-4630-483B-A1D7-B350E1C4E49E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3A23C-108A-4578-8B42-588E0DE0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603" y="1473632"/>
            <a:ext cx="5143677" cy="39107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B58F57-5217-4FAE-A299-812ED4C92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85" y="1484675"/>
            <a:ext cx="2009995" cy="39080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1EC005-F014-4302-B7B1-5E10D3B2A9BB}"/>
              </a:ext>
            </a:extLst>
          </p:cNvPr>
          <p:cNvSpPr txBox="1"/>
          <p:nvPr/>
        </p:nvSpPr>
        <p:spPr>
          <a:xfrm>
            <a:off x="3660711" y="5589780"/>
            <a:ext cx="1092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GRASS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2E77D7-DB90-4321-9A68-BC266D33039F}"/>
              </a:ext>
            </a:extLst>
          </p:cNvPr>
          <p:cNvSpPr txBox="1"/>
          <p:nvPr/>
        </p:nvSpPr>
        <p:spPr>
          <a:xfrm>
            <a:off x="8646160" y="5589780"/>
            <a:ext cx="168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StructureNet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8C59F56-DE6E-4A14-95D7-2250334C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2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DCF580C-73B5-4C10-ABB7-38C0D40CE36A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60E580-777F-4BEE-8512-44F98B1EB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58" y="1287624"/>
            <a:ext cx="8378419" cy="408826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E58E59-34CF-48AA-B3F2-51C80508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15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7333E5A-C48E-419B-A6A8-0FE3B2219AFD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C47D26-04B3-48F4-8F09-4598C86A2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91" y="4082925"/>
            <a:ext cx="4276175" cy="8109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6E4FB99-5842-4BBF-9B12-C668C0F25639}"/>
              </a:ext>
            </a:extLst>
          </p:cNvPr>
          <p:cNvSpPr txBox="1"/>
          <p:nvPr/>
        </p:nvSpPr>
        <p:spPr>
          <a:xfrm>
            <a:off x="2726558" y="3908763"/>
            <a:ext cx="5028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Encoder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Leaf probability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Geometry  info (pos, </a:t>
            </a:r>
            <a:r>
              <a:rPr lang="en-US" altLang="zh-CN" sz="28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ori</a:t>
            </a:r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point)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Child feature and relationship</a:t>
            </a:r>
            <a:endParaRPr lang="zh-CN" altLang="en-US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188E48-72F9-4E72-AB9C-C168CDAF4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391" y="5075426"/>
            <a:ext cx="2894754" cy="5642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22B0DD-CD28-4434-A051-38AE6D022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93" y="1218343"/>
            <a:ext cx="6321167" cy="264069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B93C86-37A8-414A-9001-621AEFD4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11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697FF21-8312-4EF5-BF8F-9877E5CD14BE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244C02-82E5-44C6-B8D7-6DA67A24F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07" y="1287250"/>
            <a:ext cx="5119561" cy="30393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4091D1-22B2-45BC-B198-B7035E7A34D0}"/>
              </a:ext>
            </a:extLst>
          </p:cNvPr>
          <p:cNvSpPr txBox="1"/>
          <p:nvPr/>
        </p:nvSpPr>
        <p:spPr>
          <a:xfrm>
            <a:off x="2321823" y="4418008"/>
            <a:ext cx="5028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Decoder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Leaf probability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Geometry  info (pos, </a:t>
            </a:r>
            <a:r>
              <a:rPr lang="en-US" altLang="zh-CN" sz="28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ori</a:t>
            </a:r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point)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Child feature and relationship</a:t>
            </a:r>
            <a:endParaRPr lang="zh-CN" altLang="en-US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C75AF2-ABA0-45CA-8158-8730A8027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84" y="1390885"/>
            <a:ext cx="3438314" cy="7992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588122-8F67-4207-97EB-32E6B0C86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84" y="2453852"/>
            <a:ext cx="2370770" cy="6594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53C27CB-A2C7-45ED-B960-54912BB46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84" y="3376982"/>
            <a:ext cx="4958839" cy="65942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057894-9C2C-4B72-B8FE-7C5BAB29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9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3287B94-37BD-408C-807A-D6DDBD49415D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854870-692B-4A21-87C8-EA69E2376039}"/>
              </a:ext>
            </a:extLst>
          </p:cNvPr>
          <p:cNvSpPr txBox="1"/>
          <p:nvPr/>
        </p:nvSpPr>
        <p:spPr>
          <a:xfrm>
            <a:off x="2592925" y="1613118"/>
            <a:ext cx="5028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Loss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BD9DAE-2E50-4521-9508-B0406E1A7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82" y="2090171"/>
            <a:ext cx="5394663" cy="6635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08E3A5-407C-43BA-A50E-C6A374CF220D}"/>
              </a:ext>
            </a:extLst>
          </p:cNvPr>
          <p:cNvSpPr txBox="1"/>
          <p:nvPr/>
        </p:nvSpPr>
        <p:spPr>
          <a:xfrm>
            <a:off x="2859017" y="3072348"/>
            <a:ext cx="83795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Reconstruction Loss: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Position,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Existence, leaf</a:t>
            </a:r>
          </a:p>
          <a:p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Structure Consistency Loss: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Symmetry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Adjacent</a:t>
            </a:r>
          </a:p>
          <a:p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Variational Regularization Loss: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49EB3F-CEB2-48AB-A82A-8D77E380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57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DCFDF19-0A70-4A72-8C35-A49AD052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514"/>
          </a:xfrm>
        </p:spPr>
        <p:txBody>
          <a:bodyPr/>
          <a:lstStyle/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73265B-6338-496B-9FA6-A34E0BFF9D4D}"/>
              </a:ext>
            </a:extLst>
          </p:cNvPr>
          <p:cNvSpPr txBox="1"/>
          <p:nvPr/>
        </p:nvSpPr>
        <p:spPr>
          <a:xfrm>
            <a:off x="3281680" y="1686560"/>
            <a:ext cx="7599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Interpolation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Conclusion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8C37E6-6B02-4B17-8CBE-85569248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72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AF49ABF-E156-462D-86FA-81BEE7B8E66A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88FEAC-524F-496D-88DC-C1D3276D66DE}"/>
              </a:ext>
            </a:extLst>
          </p:cNvPr>
          <p:cNvSpPr txBox="1"/>
          <p:nvPr/>
        </p:nvSpPr>
        <p:spPr>
          <a:xfrm>
            <a:off x="2173574" y="1573967"/>
            <a:ext cx="9129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PartNet</a:t>
            </a: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&gt; Part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4871 chairs, 5099 tables, 862 cabinets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16.94 parts, 29.93 relationship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depth 3.59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883C29-0C58-4801-925A-77A1BC1C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59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AF49ABF-E156-462D-86FA-81BEE7B8E66A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928630-8DEC-4DEF-97F5-3491A2838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59" y="1832336"/>
            <a:ext cx="6657076" cy="44015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BF37DFB-FCC0-4E22-9242-C258664E13CF}"/>
              </a:ext>
            </a:extLst>
          </p:cNvPr>
          <p:cNvSpPr txBox="1"/>
          <p:nvPr/>
        </p:nvSpPr>
        <p:spPr>
          <a:xfrm>
            <a:off x="3033439" y="1287624"/>
            <a:ext cx="503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Reconstruction (Compared with GRASS)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0DD0AA-A4B7-4CD2-8C18-F3764820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3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DCFDF19-0A70-4A72-8C35-A49AD052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514"/>
          </a:xfrm>
        </p:spPr>
        <p:txBody>
          <a:bodyPr/>
          <a:lstStyle/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73265B-6338-496B-9FA6-A34E0BFF9D4D}"/>
              </a:ext>
            </a:extLst>
          </p:cNvPr>
          <p:cNvSpPr txBox="1"/>
          <p:nvPr/>
        </p:nvSpPr>
        <p:spPr>
          <a:xfrm>
            <a:off x="3281680" y="1686560"/>
            <a:ext cx="7599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Conclusion</a:t>
            </a:r>
            <a:endParaRPr lang="zh-CN" alt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CC12D7-37E6-4D04-A447-00C200CA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2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AF49ABF-E156-462D-86FA-81BEE7B8E66A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BF37DFB-FCC0-4E22-9242-C258664E13CF}"/>
              </a:ext>
            </a:extLst>
          </p:cNvPr>
          <p:cNvSpPr txBox="1"/>
          <p:nvPr/>
        </p:nvSpPr>
        <p:spPr>
          <a:xfrm>
            <a:off x="3033439" y="1287624"/>
            <a:ext cx="70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Reconstruction (Compared with </a:t>
            </a:r>
            <a:r>
              <a:rPr lang="en-US" altLang="zh-CN" sz="24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PointNet+PointSetGen</a:t>
            </a: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)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9393C0-491E-4A6E-BF0F-6E13AABFD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39" y="2210181"/>
            <a:ext cx="7064352" cy="402370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04B1EC6-3C89-47A0-84A8-09B11588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00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DB339D0-76B8-4F3C-869D-0AFAD1CD269B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B07A87-4BC9-4B56-A243-3D88FD2D5484}"/>
              </a:ext>
            </a:extLst>
          </p:cNvPr>
          <p:cNvSpPr txBox="1"/>
          <p:nvPr/>
        </p:nvSpPr>
        <p:spPr>
          <a:xfrm>
            <a:off x="3033439" y="1287624"/>
            <a:ext cx="70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Quantity, Novelty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291580-4429-4EE7-8326-BCAF505BA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19" y="399788"/>
            <a:ext cx="4669265" cy="52953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9F08C0-2DE6-4018-A1FD-7D56DE6F3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16" y="1947390"/>
            <a:ext cx="5257651" cy="36550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965371B-9782-453D-98CE-C94415E6510E}"/>
              </a:ext>
            </a:extLst>
          </p:cNvPr>
          <p:cNvSpPr txBox="1"/>
          <p:nvPr/>
        </p:nvSpPr>
        <p:spPr>
          <a:xfrm>
            <a:off x="3365442" y="5814881"/>
            <a:ext cx="152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Top 5 Similar</a:t>
            </a:r>
            <a:endParaRPr lang="zh-CN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766460-C094-4328-B815-8DD0A72C22A1}"/>
              </a:ext>
            </a:extLst>
          </p:cNvPr>
          <p:cNvSpPr txBox="1"/>
          <p:nvPr/>
        </p:nvSpPr>
        <p:spPr>
          <a:xfrm>
            <a:off x="8284714" y="5840391"/>
            <a:ext cx="235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Qualitative Evaluation</a:t>
            </a:r>
            <a:endParaRPr lang="zh-CN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B6C8C8-4559-4D2A-AC66-66DDD3C4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62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3C05E96-9E37-401B-8AAC-2A6E65F767F2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E2F9DB-96DA-4559-95C8-949273722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113" y="1880585"/>
            <a:ext cx="5227773" cy="41761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2B64F0-8590-4D7A-9292-2A8E99959806}"/>
              </a:ext>
            </a:extLst>
          </p:cNvPr>
          <p:cNvSpPr txBox="1"/>
          <p:nvPr/>
        </p:nvSpPr>
        <p:spPr>
          <a:xfrm>
            <a:off x="3033439" y="1287624"/>
            <a:ext cx="70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Interpolation compared to holistic approach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FC98B8B-04D9-4331-95A5-20D37EF9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37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3C05E96-9E37-401B-8AAC-2A6E65F767F2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2B64F0-8590-4D7A-9292-2A8E99959806}"/>
              </a:ext>
            </a:extLst>
          </p:cNvPr>
          <p:cNvSpPr txBox="1"/>
          <p:nvPr/>
        </p:nvSpPr>
        <p:spPr>
          <a:xfrm>
            <a:off x="3033439" y="1287624"/>
            <a:ext cx="70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Interpolation on part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41AAB5-CD76-45D3-92A1-51AFBD58F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82" y="1749289"/>
            <a:ext cx="6565636" cy="473289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D3F845-5884-466F-BABD-F7383FD1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82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3102FCC-189E-4594-9E5C-3424B937E5D9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E449DF-F650-4FB3-A0BA-5D54C2EE108D}"/>
              </a:ext>
            </a:extLst>
          </p:cNvPr>
          <p:cNvSpPr txBox="1"/>
          <p:nvPr/>
        </p:nvSpPr>
        <p:spPr>
          <a:xfrm>
            <a:off x="2592925" y="1284928"/>
            <a:ext cx="7064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Interpolation on</a:t>
            </a:r>
          </a:p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shape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EECD6A-DCA4-404C-BE19-B803E8700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58" y="305627"/>
            <a:ext cx="7280761" cy="643045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CE8940-FF14-4CF0-B6E5-5FDFC287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070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CDD42CB-B410-48D6-A85F-F00506677722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23B2D3-6F8F-404F-9236-6851E3572278}"/>
              </a:ext>
            </a:extLst>
          </p:cNvPr>
          <p:cNvSpPr txBox="1"/>
          <p:nvPr/>
        </p:nvSpPr>
        <p:spPr>
          <a:xfrm>
            <a:off x="3033439" y="1287624"/>
            <a:ext cx="70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Applications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9CB3F4-95F2-442F-B83D-264C15118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47" y="358361"/>
            <a:ext cx="5044877" cy="58755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7A3A9A-02F1-47F8-B76D-8F11D9320A06}"/>
              </a:ext>
            </a:extLst>
          </p:cNvPr>
          <p:cNvSpPr txBox="1"/>
          <p:nvPr/>
        </p:nvSpPr>
        <p:spPr>
          <a:xfrm>
            <a:off x="5224495" y="6396335"/>
            <a:ext cx="70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Image / </a:t>
            </a:r>
            <a:r>
              <a:rPr lang="en-US" altLang="zh-CN" sz="24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partical</a:t>
            </a: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p.c. reconstruction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39B6097-A779-4872-BAF9-51C05901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19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D946550-10A5-4A8C-A899-4612B6ED0F31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8D5247-C65B-4153-8084-66A29B52D153}"/>
              </a:ext>
            </a:extLst>
          </p:cNvPr>
          <p:cNvSpPr txBox="1"/>
          <p:nvPr/>
        </p:nvSpPr>
        <p:spPr>
          <a:xfrm>
            <a:off x="3033439" y="1287624"/>
            <a:ext cx="70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Applications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3C49E4-9A9E-459D-82B6-92DA0019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01" y="624110"/>
            <a:ext cx="5128704" cy="570787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A36BC5-F1E9-4286-958C-B6B4284E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5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96FAB0B-6288-4F41-88B6-B4869E8A1DC6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Experiments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F77D3A-80AF-468D-A3E2-3C8EEE2B74B5}"/>
              </a:ext>
            </a:extLst>
          </p:cNvPr>
          <p:cNvSpPr txBox="1"/>
          <p:nvPr/>
        </p:nvSpPr>
        <p:spPr>
          <a:xfrm>
            <a:off x="3033439" y="1287624"/>
            <a:ext cx="706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Failure Case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39CBB2-92AE-43FD-A421-91916FFC1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04" y="2145629"/>
            <a:ext cx="7095803" cy="296308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1A4D08-CFB1-4D92-AF61-5AF8D5FF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440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DCFDF19-0A70-4A72-8C35-A49AD052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514"/>
          </a:xfrm>
        </p:spPr>
        <p:txBody>
          <a:bodyPr/>
          <a:lstStyle/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73265B-6338-496B-9FA6-A34E0BFF9D4D}"/>
              </a:ext>
            </a:extLst>
          </p:cNvPr>
          <p:cNvSpPr txBox="1"/>
          <p:nvPr/>
        </p:nvSpPr>
        <p:spPr>
          <a:xfrm>
            <a:off x="3281680" y="1686560"/>
            <a:ext cx="75996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Conclusion</a:t>
            </a:r>
            <a:endParaRPr lang="zh-CN" alt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AF2F06-A8AE-4190-BFA8-D9374B429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79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EE8DFAA-8EAD-4179-A7FD-A4023F0AA97B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Conclusion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5B11EC-3235-4865-BAA4-BDCCCDE88BA0}"/>
              </a:ext>
            </a:extLst>
          </p:cNvPr>
          <p:cNvSpPr txBox="1"/>
          <p:nvPr/>
        </p:nvSpPr>
        <p:spPr>
          <a:xfrm>
            <a:off x="3216319" y="1958184"/>
            <a:ext cx="7064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Structured Geometry 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Hierarchy and Graph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Discrete Latent Space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425E4E-A4F1-4FE4-9047-F70EFCEF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78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DCFDF19-0A70-4A72-8C35-A49AD052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514"/>
          </a:xfrm>
        </p:spPr>
        <p:txBody>
          <a:bodyPr/>
          <a:lstStyle/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Outline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73265B-6338-496B-9FA6-A34E0BFF9D4D}"/>
              </a:ext>
            </a:extLst>
          </p:cNvPr>
          <p:cNvSpPr txBox="1"/>
          <p:nvPr/>
        </p:nvSpPr>
        <p:spPr>
          <a:xfrm>
            <a:off x="3281680" y="1686560"/>
            <a:ext cx="7599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Definition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Related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Conclusion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BC31056-CB81-438D-975B-ECDF56A4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004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C8C8A67-743F-4EE3-AD46-5990D430C328}"/>
              </a:ext>
            </a:extLst>
          </p:cNvPr>
          <p:cNvSpPr txBox="1">
            <a:spLocks/>
          </p:cNvSpPr>
          <p:nvPr/>
        </p:nvSpPr>
        <p:spPr>
          <a:xfrm>
            <a:off x="4691548" y="2767458"/>
            <a:ext cx="3358170" cy="15497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96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Q &amp; A</a:t>
            </a:r>
            <a:endParaRPr lang="zh-CN" altLang="en-US" sz="96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A8091D7-51F6-4154-8E92-4A03FA1D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03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DCFDF19-0A70-4A72-8C35-A49AD052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514"/>
          </a:xfrm>
        </p:spPr>
        <p:txBody>
          <a:bodyPr/>
          <a:lstStyle/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Representation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60EAEA-6C8E-430A-9E6C-4E2ACC595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8" y="2015412"/>
            <a:ext cx="2034073" cy="24695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55C1E5-6AE3-4A31-9071-68F2826DC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28" y="2028437"/>
            <a:ext cx="1846795" cy="24695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BEF87B-DCE6-4B29-8985-5884DBE7588D}"/>
              </a:ext>
            </a:extLst>
          </p:cNvPr>
          <p:cNvSpPr txBox="1"/>
          <p:nvPr/>
        </p:nvSpPr>
        <p:spPr>
          <a:xfrm>
            <a:off x="2783563" y="4843420"/>
            <a:ext cx="126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Point Cloud</a:t>
            </a:r>
            <a:endParaRPr lang="zh-CN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4C37BA-B652-4721-9BEA-0F2FCF909D54}"/>
              </a:ext>
            </a:extLst>
          </p:cNvPr>
          <p:cNvSpPr txBox="1"/>
          <p:nvPr/>
        </p:nvSpPr>
        <p:spPr>
          <a:xfrm>
            <a:off x="5758684" y="4870296"/>
            <a:ext cx="74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Voxel</a:t>
            </a:r>
            <a:endParaRPr lang="zh-CN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BA573BD-ED93-4AAB-A59A-AE11F9A61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791" y="2002389"/>
            <a:ext cx="1846795" cy="24825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BE80BB4-73A4-43BC-8956-F03F6C430EDF}"/>
              </a:ext>
            </a:extLst>
          </p:cNvPr>
          <p:cNvSpPr txBox="1"/>
          <p:nvPr/>
        </p:nvSpPr>
        <p:spPr>
          <a:xfrm>
            <a:off x="8416689" y="4843420"/>
            <a:ext cx="74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Mesh</a:t>
            </a:r>
            <a:endParaRPr lang="zh-CN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026" name="Picture 2" descr="https://img.zcool.cn/community/01f1055a0d2783a801204a0e6d0d2f.png@2o.png">
            <a:extLst>
              <a:ext uri="{FF2B5EF4-FFF2-40B4-BE49-F238E27FC236}">
                <a16:creationId xmlns:a16="http://schemas.microsoft.com/office/drawing/2014/main" id="{3D6B2CBF-97F0-47B2-9670-3798BBEA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99" y="2028437"/>
            <a:ext cx="2469550" cy="246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0E20485-694B-4522-A887-DE04F6F6E4EE}"/>
              </a:ext>
            </a:extLst>
          </p:cNvPr>
          <p:cNvSpPr txBox="1"/>
          <p:nvPr/>
        </p:nvSpPr>
        <p:spPr>
          <a:xfrm>
            <a:off x="10291283" y="4843420"/>
            <a:ext cx="142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Bounding Box</a:t>
            </a:r>
            <a:endParaRPr lang="zh-CN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40ED27-A9CD-4D69-96C5-E519365D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60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95D31-C46D-4658-8CEC-042FEF2C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514"/>
          </a:xfrm>
        </p:spPr>
        <p:txBody>
          <a:bodyPr/>
          <a:lstStyle/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Definition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026" name="Picture 2" descr="The generator of 3D-GAN">
            <a:extLst>
              <a:ext uri="{FF2B5EF4-FFF2-40B4-BE49-F238E27FC236}">
                <a16:creationId xmlns:a16="http://schemas.microsoft.com/office/drawing/2014/main" id="{FD75ACD1-DD33-4225-BDD0-25761170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19" y="1687564"/>
            <a:ext cx="8911688" cy="29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092E17-5EBA-434C-9F8F-FD78194116B1}"/>
              </a:ext>
            </a:extLst>
          </p:cNvPr>
          <p:cNvSpPr txBox="1"/>
          <p:nvPr/>
        </p:nvSpPr>
        <p:spPr>
          <a:xfrm>
            <a:off x="2223319" y="6334780"/>
            <a:ext cx="8911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1. Wu, </a:t>
            </a:r>
            <a:r>
              <a:rPr lang="en-US" altLang="zh-CN" sz="14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Jiajun</a:t>
            </a:r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, et al. "Learning a probabilistic latent space of object shapes via 3d generative-adversarial modeling." </a:t>
            </a:r>
            <a:r>
              <a:rPr lang="en-US" altLang="zh-CN" sz="1400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Advances in neural information processing systems</a:t>
            </a:r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. 2016.</a:t>
            </a:r>
            <a:endParaRPr lang="zh-CN" alt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5961BB-9E49-457C-8A67-D2B93999523F}"/>
              </a:ext>
            </a:extLst>
          </p:cNvPr>
          <p:cNvSpPr txBox="1"/>
          <p:nvPr/>
        </p:nvSpPr>
        <p:spPr>
          <a:xfrm>
            <a:off x="6362967" y="4708771"/>
            <a:ext cx="137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3D GAN</a:t>
            </a:r>
            <a:r>
              <a:rPr lang="en-US" altLang="zh-CN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CCDD1A-EBAD-4B6A-82A0-99D36946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07296-182F-40BD-BC6C-9E19E6C1F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18996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Structure</a:t>
            </a:r>
            <a:r>
              <a:rPr lang="zh-CN" altLang="en-US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Awareness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9143879-354C-47A8-B3EB-A76C018FA34A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Insight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0D16E3-ED5C-4584-B5F0-87F34EC28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188" y="2604955"/>
            <a:ext cx="6715020" cy="15350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6EA27F-8056-420E-B670-7A5EA2F3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187" y="4671891"/>
            <a:ext cx="6715020" cy="19458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6CDCF1-4760-4E4D-885B-68B17F80171B}"/>
              </a:ext>
            </a:extLst>
          </p:cNvPr>
          <p:cNvSpPr txBox="1"/>
          <p:nvPr/>
        </p:nvSpPr>
        <p:spPr>
          <a:xfrm>
            <a:off x="2481432" y="3141665"/>
            <a:ext cx="137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3D GAN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036FB5-78CE-4060-8618-D3F4E1C44DF0}"/>
              </a:ext>
            </a:extLst>
          </p:cNvPr>
          <p:cNvSpPr txBox="1"/>
          <p:nvPr/>
        </p:nvSpPr>
        <p:spPr>
          <a:xfrm>
            <a:off x="2127380" y="5447876"/>
            <a:ext cx="174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Structure Net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E66389E-037F-47AE-8CE6-690BB52D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38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FE6A072-5914-4577-82A8-E0D8C5E42779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Insight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752579C-0618-4D31-B949-C54628BB1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04" y="955867"/>
            <a:ext cx="4473328" cy="19051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BDDACDC-0A51-4DD8-8D38-5B70C4036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04" y="3996969"/>
            <a:ext cx="4473328" cy="140940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CBC5DDA-F145-4754-B1D6-FC26CAFE49B8}"/>
              </a:ext>
            </a:extLst>
          </p:cNvPr>
          <p:cNvSpPr txBox="1"/>
          <p:nvPr/>
        </p:nvSpPr>
        <p:spPr>
          <a:xfrm>
            <a:off x="5794008" y="5772225"/>
            <a:ext cx="250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RvNN</a:t>
            </a: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Autoencoder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955462-4CBF-4E6E-8090-8211E1D676C5}"/>
              </a:ext>
            </a:extLst>
          </p:cNvPr>
          <p:cNvSpPr txBox="1"/>
          <p:nvPr/>
        </p:nvSpPr>
        <p:spPr>
          <a:xfrm>
            <a:off x="6018932" y="2961956"/>
            <a:ext cx="20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Structured Data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259AB6-0768-439A-BE56-5E03208A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14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0F8292-DCA3-4BE1-A1EC-0ED35E4E3C66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Related Work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2442DE-2BCF-41AC-97BD-C7E8E3E553D2}"/>
              </a:ext>
            </a:extLst>
          </p:cNvPr>
          <p:cNvSpPr txBox="1"/>
          <p:nvPr/>
        </p:nvSpPr>
        <p:spPr>
          <a:xfrm>
            <a:off x="6032620" y="4137729"/>
            <a:ext cx="129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GRASS</a:t>
            </a:r>
            <a:r>
              <a:rPr lang="en-US" altLang="zh-CN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A4E529-6532-42B8-9180-B8AFFB6CD2D1}"/>
              </a:ext>
            </a:extLst>
          </p:cNvPr>
          <p:cNvSpPr txBox="1"/>
          <p:nvPr/>
        </p:nvSpPr>
        <p:spPr>
          <a:xfrm>
            <a:off x="2223319" y="6334780"/>
            <a:ext cx="8911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1. Li, Jun, et al. "Grass: Generative recursive autoencoders for shape structures." ACM Transactions on Graphics (TOG) 36.4 (2017): 1-14.</a:t>
            </a:r>
            <a:endParaRPr lang="zh-CN" alt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CC74C9-E76A-4023-A56D-962094394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59" y="1287624"/>
            <a:ext cx="6790008" cy="25986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9E7215-C673-4649-B6D8-69743A1B4852}"/>
              </a:ext>
            </a:extLst>
          </p:cNvPr>
          <p:cNvSpPr txBox="1"/>
          <p:nvPr/>
        </p:nvSpPr>
        <p:spPr>
          <a:xfrm>
            <a:off x="3200400" y="4815840"/>
            <a:ext cx="6873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Parts relations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Adjacent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Symmetry (translational, rotational, reflective)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E0E7EC-A888-48ED-A308-CC2A3F00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91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D0F8292-DCA3-4BE1-A1EC-0ED35E4E3C66}"/>
              </a:ext>
            </a:extLst>
          </p:cNvPr>
          <p:cNvSpPr txBox="1">
            <a:spLocks/>
          </p:cNvSpPr>
          <p:nvPr/>
        </p:nvSpPr>
        <p:spPr>
          <a:xfrm>
            <a:off x="2592925" y="624110"/>
            <a:ext cx="8911687" cy="663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Related Work</a:t>
            </a:r>
            <a:endParaRPr lang="zh-CN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2442DE-2BCF-41AC-97BD-C7E8E3E553D2}"/>
              </a:ext>
            </a:extLst>
          </p:cNvPr>
          <p:cNvSpPr txBox="1"/>
          <p:nvPr/>
        </p:nvSpPr>
        <p:spPr>
          <a:xfrm>
            <a:off x="6032620" y="4391164"/>
            <a:ext cx="129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GRASS</a:t>
            </a:r>
            <a:r>
              <a:rPr lang="en-US" altLang="zh-CN" sz="24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A4E529-6532-42B8-9180-B8AFFB6CD2D1}"/>
              </a:ext>
            </a:extLst>
          </p:cNvPr>
          <p:cNvSpPr txBox="1"/>
          <p:nvPr/>
        </p:nvSpPr>
        <p:spPr>
          <a:xfrm>
            <a:off x="2223319" y="6334780"/>
            <a:ext cx="8911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1. Li, Jun, et al. "Grass: Generative recursive autoencoders for shape structures." ACM Transactions on Graphics (TOG) 36.4 (2017): 1-14.</a:t>
            </a:r>
            <a:endParaRPr lang="zh-CN" altLang="en-US" sz="1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9E7215-C673-4649-B6D8-69743A1B4852}"/>
              </a:ext>
            </a:extLst>
          </p:cNvPr>
          <p:cNvSpPr txBox="1"/>
          <p:nvPr/>
        </p:nvSpPr>
        <p:spPr>
          <a:xfrm>
            <a:off x="3200400" y="4815840"/>
            <a:ext cx="6873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Parts relations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Adjacent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Symmetry (translational, rotational, reflective)</a:t>
            </a:r>
            <a:endParaRPr lang="zh-CN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C6B97F-1B6F-4523-9474-B99008CE1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60" y="1203601"/>
            <a:ext cx="5373680" cy="2975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C6F1D8-C1F0-443C-BD36-47B7913A0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65" y="316605"/>
            <a:ext cx="2442622" cy="474921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67D7B58-2639-4948-B0FF-EDEECB0F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019E-CEFD-457B-8C18-84E319A9489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49739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1076</TotalTime>
  <Words>1758</Words>
  <Application>Microsoft Office PowerPoint</Application>
  <PresentationFormat>宽屏</PresentationFormat>
  <Paragraphs>232</Paragraphs>
  <Slides>30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等线</vt:lpstr>
      <vt:lpstr>幼圆</vt:lpstr>
      <vt:lpstr>Adobe Devanagari</vt:lpstr>
      <vt:lpstr>Arial</vt:lpstr>
      <vt:lpstr>Century Gothic</vt:lpstr>
      <vt:lpstr>Wingdings 3</vt:lpstr>
      <vt:lpstr>丝状</vt:lpstr>
      <vt:lpstr>PowerPoint 演示文稿</vt:lpstr>
      <vt:lpstr>Outline</vt:lpstr>
      <vt:lpstr>Outline</vt:lpstr>
      <vt:lpstr>Representation</vt:lpstr>
      <vt:lpstr>Definition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Hongda Jiang</dc:creator>
  <cp:lastModifiedBy>Hongda Jiang</cp:lastModifiedBy>
  <cp:revision>62</cp:revision>
  <dcterms:created xsi:type="dcterms:W3CDTF">2020-04-27T13:28:55Z</dcterms:created>
  <dcterms:modified xsi:type="dcterms:W3CDTF">2020-04-30T09:19:01Z</dcterms:modified>
</cp:coreProperties>
</file>